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56" r:id="rId5"/>
    <p:sldId id="268" r:id="rId6"/>
    <p:sldId id="271" r:id="rId7"/>
    <p:sldId id="276" r:id="rId8"/>
    <p:sldId id="278" r:id="rId9"/>
    <p:sldId id="259" r:id="rId10"/>
    <p:sldId id="269" r:id="rId11"/>
    <p:sldId id="279" r:id="rId12"/>
    <p:sldId id="262" r:id="rId13"/>
    <p:sldId id="274" r:id="rId14"/>
    <p:sldId id="275" r:id="rId15"/>
    <p:sldId id="277" r:id="rId16"/>
    <p:sldId id="265"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14067"/>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74" autoAdjust="0"/>
  </p:normalViewPr>
  <p:slideViewPr>
    <p:cSldViewPr snapToGrid="0" showGuides="1">
      <p:cViewPr varScale="1">
        <p:scale>
          <a:sx n="72" d="100"/>
          <a:sy n="72" d="100"/>
        </p:scale>
        <p:origin x="570" y="78"/>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3" d="100"/>
          <a:sy n="63"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solidFill>
                  <a:schemeClr val="bg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dPt>
            <c:idx val="0"/>
            <c:bubble3D val="0"/>
            <c:spPr>
              <a:solidFill>
                <a:schemeClr val="accent2"/>
              </a:solidFill>
              <a:ln>
                <a:noFill/>
              </a:ln>
              <a:effectLst/>
            </c:spPr>
            <c:extLst>
              <c:ext xmlns:c16="http://schemas.microsoft.com/office/drawing/2014/chart" uri="{C3380CC4-5D6E-409C-BE32-E72D297353CC}">
                <c16:uniqueId val="{00000001-11ED-1049-82C3-207A44D401A5}"/>
              </c:ext>
            </c:extLst>
          </c:dPt>
          <c:dPt>
            <c:idx val="1"/>
            <c:bubble3D val="0"/>
            <c:spPr>
              <a:solidFill>
                <a:schemeClr val="accent4"/>
              </a:solidFill>
              <a:ln>
                <a:noFill/>
              </a:ln>
              <a:effectLst/>
            </c:spPr>
            <c:extLst>
              <c:ext xmlns:c16="http://schemas.microsoft.com/office/drawing/2014/chart" uri="{C3380CC4-5D6E-409C-BE32-E72D297353CC}">
                <c16:uniqueId val="{00000003-11ED-1049-82C3-207A44D401A5}"/>
              </c:ext>
            </c:extLst>
          </c:dPt>
          <c:dPt>
            <c:idx val="2"/>
            <c:bubble3D val="0"/>
            <c:spPr>
              <a:solidFill>
                <a:schemeClr val="accent6"/>
              </a:solidFill>
              <a:ln>
                <a:noFill/>
              </a:ln>
              <a:effectLst/>
            </c:spPr>
            <c:extLst>
              <c:ext xmlns:c16="http://schemas.microsoft.com/office/drawing/2014/chart" uri="{C3380CC4-5D6E-409C-BE32-E72D297353CC}">
                <c16:uniqueId val="{00000005-11ED-1049-82C3-207A44D401A5}"/>
              </c:ext>
            </c:extLst>
          </c:dPt>
          <c:dPt>
            <c:idx val="3"/>
            <c:bubble3D val="0"/>
            <c:spPr>
              <a:solidFill>
                <a:schemeClr val="accent2">
                  <a:lumMod val="60000"/>
                </a:schemeClr>
              </a:solidFill>
              <a:ln>
                <a:noFill/>
              </a:ln>
              <a:effectLst/>
            </c:spPr>
            <c:extLst>
              <c:ext xmlns:c16="http://schemas.microsoft.com/office/drawing/2014/chart" uri="{C3380CC4-5D6E-409C-BE32-E72D297353CC}">
                <c16:uniqueId val="{00000007-11ED-1049-82C3-207A44D401A5}"/>
              </c:ext>
            </c:extLst>
          </c:dPt>
          <c:cat>
            <c:strRef>
              <c:f>Sheet1!$A$2:$A$5</c:f>
              <c:strCache>
                <c:ptCount val="4"/>
                <c:pt idx="0">
                  <c:v>Casino </c:v>
                </c:pt>
                <c:pt idx="1">
                  <c:v>Education</c:v>
                </c:pt>
                <c:pt idx="2">
                  <c:v>Others</c:v>
                </c:pt>
                <c:pt idx="3">
                  <c:v>Entertainment</c:v>
                </c:pt>
              </c:strCache>
            </c:strRef>
          </c:cat>
          <c:val>
            <c:numRef>
              <c:f>Sheet1!$B$2:$B$5</c:f>
              <c:numCache>
                <c:formatCode>General</c:formatCode>
                <c:ptCount val="4"/>
                <c:pt idx="0">
                  <c:v>0.33</c:v>
                </c:pt>
                <c:pt idx="1">
                  <c:v>8.2899999999999991</c:v>
                </c:pt>
                <c:pt idx="2">
                  <c:v>83.95</c:v>
                </c:pt>
                <c:pt idx="3">
                  <c:v>7.43</c:v>
                </c:pt>
              </c:numCache>
            </c:numRef>
          </c:val>
          <c:extLst>
            <c:ext xmlns:c16="http://schemas.microsoft.com/office/drawing/2014/chart" uri="{C3380CC4-5D6E-409C-BE32-E72D297353CC}">
              <c16:uniqueId val="{00000008-11ED-1049-82C3-207A44D401A5}"/>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IN" smtClean="0"/>
              <a:t>10-12-2018</a:t>
            </a:fld>
            <a:endParaRPr lang="en-IN"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IN" smtClean="0"/>
              <a:t>‹#›</a:t>
            </a:fld>
            <a:endParaRPr lang="en-IN"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IN" smtClean="0"/>
              <a:t>10-12-2018</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IN" smtClean="0"/>
              <a:t>‹#›</a:t>
            </a:fld>
            <a:endParaRPr lang="en-IN"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Click icon to add picture</a:t>
            </a:r>
            <a:endParaRPr lang="en-IN"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0786568"/>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FR</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34304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FR</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48131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FR</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22678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265375"/>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61430260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dirty="0"/>
              <a:t>Click to Edit Master Title Style </a:t>
            </a:r>
            <a:endParaRPr lang="en-IN"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Click icon to add picture</a:t>
            </a:r>
            <a:endParaRPr lang="en-IN"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a:t>Click icon to add picture</a:t>
            </a:r>
            <a:endParaRPr lang="en-IN"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IN"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a:t>Click icon to add picture</a:t>
            </a:r>
            <a:endParaRPr lang="en-IN"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IN"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a:t>Edit Master text styles</a:t>
            </a:r>
          </a:p>
          <a:p>
            <a:pPr lvl="1">
              <a:buClr>
                <a:schemeClr val="accent2"/>
              </a:buClr>
            </a:pPr>
            <a:r>
              <a:rPr lang="en-US"/>
              <a:t>Second level</a:t>
            </a:r>
          </a:p>
          <a:p>
            <a:pPr lvl="2">
              <a:buClr>
                <a:schemeClr val="accent2"/>
              </a:buClr>
            </a:pPr>
            <a:r>
              <a:rPr lang="en-US"/>
              <a:t>Third level</a:t>
            </a:r>
          </a:p>
          <a:p>
            <a:pPr lvl="3">
              <a:buClr>
                <a:schemeClr val="accent2"/>
              </a:buClr>
            </a:pPr>
            <a:r>
              <a:rPr lang="en-US"/>
              <a:t>Fourth level</a:t>
            </a:r>
          </a:p>
          <a:p>
            <a:pPr lvl="4">
              <a:buClr>
                <a:schemeClr val="accent2"/>
              </a:buClr>
            </a:pPr>
            <a:r>
              <a:rPr lang="en-US"/>
              <a:t>Fifth level</a:t>
            </a:r>
            <a:endParaRPr lang="en-IN" dirty="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a:t>Edit Master text styles</a:t>
            </a:r>
          </a:p>
          <a:p>
            <a:pPr lvl="1">
              <a:buClr>
                <a:schemeClr val="accent2"/>
              </a:buClr>
            </a:pPr>
            <a:r>
              <a:rPr lang="en-US"/>
              <a:t>Second level</a:t>
            </a:r>
          </a:p>
          <a:p>
            <a:pPr lvl="2">
              <a:buClr>
                <a:schemeClr val="accent2"/>
              </a:buClr>
            </a:pPr>
            <a:r>
              <a:rPr lang="en-US"/>
              <a:t>Third level</a:t>
            </a:r>
          </a:p>
          <a:p>
            <a:pPr lvl="3">
              <a:buClr>
                <a:schemeClr val="accent2"/>
              </a:buClr>
            </a:pPr>
            <a:r>
              <a:rPr lang="en-US"/>
              <a:t>Fourth level</a:t>
            </a:r>
          </a:p>
          <a:p>
            <a:pPr lvl="4">
              <a:buClr>
                <a:schemeClr val="accent2"/>
              </a:buClr>
            </a:pPr>
            <a:r>
              <a:rPr lang="en-US"/>
              <a:t>Fifth level</a:t>
            </a:r>
            <a:endParaRPr lang="en-IN" dirty="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ZA"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dirty="0"/>
              <a:t>Add Caption Here</a:t>
            </a:r>
            <a:endParaRPr lang="en-IN" dirty="0"/>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ZA" dirty="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Click icon to add picture</a:t>
            </a:r>
            <a:endParaRPr lang="en-IN" dirty="0"/>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IN"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IN" smtClean="0"/>
              <a:pPr/>
              <a:t>‹#›</a:t>
            </a:fld>
            <a:endParaRPr lang="en-IN"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lay.google.com/about/restricted-content/gambling/gambling-ads/" TargetMode="Externa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FC9A1C71-347B-44A9-88B4-692D9731582D}"/>
              </a:ext>
            </a:extLst>
          </p:cNvPr>
          <p:cNvSpPr txBox="1"/>
          <p:nvPr/>
        </p:nvSpPr>
        <p:spPr>
          <a:xfrm>
            <a:off x="2955850" y="3666606"/>
            <a:ext cx="1881541" cy="307777"/>
          </a:xfrm>
          <a:prstGeom prst="rect">
            <a:avLst/>
          </a:prstGeom>
          <a:noFill/>
        </p:spPr>
        <p:txBody>
          <a:bodyPr wrap="none" rtlCol="0">
            <a:spAutoFit/>
          </a:bodyPr>
          <a:lstStyle/>
          <a:p>
            <a:r>
              <a:rPr lang="en-IN" sz="1400" dirty="0">
                <a:solidFill>
                  <a:schemeClr val="bg1"/>
                </a:solidFill>
                <a:cs typeface="Calibri Light" panose="020F0302020204030204" pitchFamily="34" charset="0"/>
              </a:rPr>
              <a:t>FABRIKAM RESIDENCES</a:t>
            </a:r>
          </a:p>
        </p:txBody>
      </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US" dirty="0"/>
              <a:t>Double Six</a:t>
            </a:r>
            <a:endParaRPr lang="en-IN"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IN" dirty="0"/>
              <a:t>Android Application</a:t>
            </a:r>
          </a:p>
        </p:txBody>
      </p:sp>
      <p:pic>
        <p:nvPicPr>
          <p:cNvPr id="9" name="Picture Placeholder 8" descr="A picture containing game, indoor&#10;&#10;Description generated with very high confidence">
            <a:extLst>
              <a:ext uri="{FF2B5EF4-FFF2-40B4-BE49-F238E27FC236}">
                <a16:creationId xmlns:a16="http://schemas.microsoft.com/office/drawing/2014/main" id="{E4CA92B7-E733-41AA-A8C6-1D3C8ABF2FDB}"/>
              </a:ext>
            </a:extLst>
          </p:cNvPr>
          <p:cNvPicPr>
            <a:picLocks noGrp="1" noChangeAspect="1"/>
          </p:cNvPicPr>
          <p:nvPr>
            <p:ph type="pic" sz="quarter" idx="13"/>
          </p:nvPr>
        </p:nvPicPr>
        <p:blipFill>
          <a:blip r:embed="rId2"/>
          <a:srcRect l="6907" r="6907"/>
          <a:stretch>
            <a:fillRect/>
          </a:stretch>
        </p:blipFill>
        <p:spPr>
          <a:xfrm>
            <a:off x="1401763" y="246063"/>
            <a:ext cx="4427537" cy="5137150"/>
          </a:xfrm>
        </p:spPr>
        <p:style>
          <a:lnRef idx="1">
            <a:schemeClr val="accent6"/>
          </a:lnRef>
          <a:fillRef idx="2">
            <a:schemeClr val="accent6"/>
          </a:fillRef>
          <a:effectRef idx="1">
            <a:schemeClr val="accent6"/>
          </a:effectRef>
          <a:fontRef idx="minor">
            <a:schemeClr val="dk1"/>
          </a:fontRef>
        </p:style>
      </p:pic>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240AA9-3A15-455F-B5BA-79B727AC4C6E}"/>
              </a:ext>
            </a:extLst>
          </p:cNvPr>
          <p:cNvSpPr>
            <a:spLocks noGrp="1"/>
          </p:cNvSpPr>
          <p:nvPr>
            <p:ph type="body" sz="quarter" idx="16"/>
          </p:nvPr>
        </p:nvSpPr>
        <p:spPr>
          <a:xfrm>
            <a:off x="2395930" y="992450"/>
            <a:ext cx="7368596" cy="608895"/>
          </a:xfrm>
        </p:spPr>
        <p:txBody>
          <a:bodyPr/>
          <a:lstStyle/>
          <a:p>
            <a:r>
              <a:rPr lang="en-US" dirty="0"/>
              <a:t>Source Code for Rolling Dice</a:t>
            </a:r>
          </a:p>
        </p:txBody>
      </p:sp>
      <p:sp>
        <p:nvSpPr>
          <p:cNvPr id="4" name="Footer Placeholder 3">
            <a:extLst>
              <a:ext uri="{FF2B5EF4-FFF2-40B4-BE49-F238E27FC236}">
                <a16:creationId xmlns:a16="http://schemas.microsoft.com/office/drawing/2014/main" id="{B1286660-3AFF-4B2B-9CD7-2B85B42039C3}"/>
              </a:ext>
            </a:extLst>
          </p:cNvPr>
          <p:cNvSpPr>
            <a:spLocks noGrp="1"/>
          </p:cNvSpPr>
          <p:nvPr>
            <p:ph type="ftr" sz="quarter" idx="17"/>
          </p:nvPr>
        </p:nvSpPr>
        <p:spPr/>
        <p:txBody>
          <a:bodyPr/>
          <a:lstStyle/>
          <a:p>
            <a:r>
              <a:rPr lang="en-IN" dirty="0"/>
              <a:t>Android Application Development</a:t>
            </a:r>
          </a:p>
        </p:txBody>
      </p:sp>
      <p:sp>
        <p:nvSpPr>
          <p:cNvPr id="5" name="Slide Number Placeholder 4">
            <a:extLst>
              <a:ext uri="{FF2B5EF4-FFF2-40B4-BE49-F238E27FC236}">
                <a16:creationId xmlns:a16="http://schemas.microsoft.com/office/drawing/2014/main" id="{80FBEEA1-108E-4CF2-8181-477B36EF618A}"/>
              </a:ext>
            </a:extLst>
          </p:cNvPr>
          <p:cNvSpPr>
            <a:spLocks noGrp="1"/>
          </p:cNvSpPr>
          <p:nvPr>
            <p:ph type="sldNum" sz="quarter" idx="18"/>
          </p:nvPr>
        </p:nvSpPr>
        <p:spPr/>
        <p:txBody>
          <a:bodyPr/>
          <a:lstStyle/>
          <a:p>
            <a:fld id="{8699F50C-BE38-4BD0-BA84-9B090E1F2B9B}" type="slidenum">
              <a:rPr lang="en-IN" smtClean="0"/>
              <a:t>10</a:t>
            </a:fld>
            <a:endParaRPr lang="en-IN" dirty="0"/>
          </a:p>
        </p:txBody>
      </p:sp>
      <p:sp>
        <p:nvSpPr>
          <p:cNvPr id="6" name="Title 5">
            <a:extLst>
              <a:ext uri="{FF2B5EF4-FFF2-40B4-BE49-F238E27FC236}">
                <a16:creationId xmlns:a16="http://schemas.microsoft.com/office/drawing/2014/main" id="{511CCBA4-DE76-4796-88FD-F326D83794EE}"/>
              </a:ext>
            </a:extLst>
          </p:cNvPr>
          <p:cNvSpPr>
            <a:spLocks noGrp="1"/>
          </p:cNvSpPr>
          <p:nvPr>
            <p:ph type="title"/>
          </p:nvPr>
        </p:nvSpPr>
        <p:spPr>
          <a:xfrm>
            <a:off x="2395930" y="315617"/>
            <a:ext cx="8333222" cy="608895"/>
          </a:xfrm>
        </p:spPr>
        <p:txBody>
          <a:bodyPr>
            <a:normAutofit fontScale="90000"/>
          </a:bodyPr>
          <a:lstStyle/>
          <a:p>
            <a:r>
              <a:rPr lang="en-US" dirty="0"/>
              <a:t>Double Six </a:t>
            </a:r>
          </a:p>
        </p:txBody>
      </p:sp>
      <p:pic>
        <p:nvPicPr>
          <p:cNvPr id="7" name="Picture 6">
            <a:extLst>
              <a:ext uri="{FF2B5EF4-FFF2-40B4-BE49-F238E27FC236}">
                <a16:creationId xmlns:a16="http://schemas.microsoft.com/office/drawing/2014/main" id="{D7F313B9-3266-4BDC-8A83-077BF9AB7335}"/>
              </a:ext>
            </a:extLst>
          </p:cNvPr>
          <p:cNvPicPr>
            <a:picLocks noChangeAspect="1"/>
          </p:cNvPicPr>
          <p:nvPr/>
        </p:nvPicPr>
        <p:blipFill>
          <a:blip r:embed="rId2"/>
          <a:stretch>
            <a:fillRect/>
          </a:stretch>
        </p:blipFill>
        <p:spPr>
          <a:xfrm>
            <a:off x="338530" y="149498"/>
            <a:ext cx="1051412" cy="1222154"/>
          </a:xfrm>
          <a:prstGeom prst="rect">
            <a:avLst/>
          </a:prstGeom>
        </p:spPr>
      </p:pic>
      <p:pic>
        <p:nvPicPr>
          <p:cNvPr id="8" name="Picture 7">
            <a:extLst>
              <a:ext uri="{FF2B5EF4-FFF2-40B4-BE49-F238E27FC236}">
                <a16:creationId xmlns:a16="http://schemas.microsoft.com/office/drawing/2014/main" id="{16EF0785-AAD9-40E8-BA34-D6E8A2A6162A}"/>
              </a:ext>
            </a:extLst>
          </p:cNvPr>
          <p:cNvPicPr>
            <a:picLocks noChangeAspect="1"/>
          </p:cNvPicPr>
          <p:nvPr/>
        </p:nvPicPr>
        <p:blipFill>
          <a:blip r:embed="rId3"/>
          <a:stretch>
            <a:fillRect/>
          </a:stretch>
        </p:blipFill>
        <p:spPr>
          <a:xfrm>
            <a:off x="10734954" y="136525"/>
            <a:ext cx="1152244" cy="963251"/>
          </a:xfrm>
          <a:prstGeom prst="rect">
            <a:avLst/>
          </a:prstGeom>
        </p:spPr>
      </p:pic>
      <p:pic>
        <p:nvPicPr>
          <p:cNvPr id="14" name="Picture 13" descr="A screenshot of a social media post&#10;&#10;Description generated with very high confidence">
            <a:extLst>
              <a:ext uri="{FF2B5EF4-FFF2-40B4-BE49-F238E27FC236}">
                <a16:creationId xmlns:a16="http://schemas.microsoft.com/office/drawing/2014/main" id="{7AA966DF-B470-47A7-AD81-50D3DD2DD625}"/>
              </a:ext>
            </a:extLst>
          </p:cNvPr>
          <p:cNvPicPr>
            <a:picLocks noChangeAspect="1"/>
          </p:cNvPicPr>
          <p:nvPr/>
        </p:nvPicPr>
        <p:blipFill rotWithShape="1">
          <a:blip r:embed="rId4"/>
          <a:srcRect t="-1" b="43720"/>
          <a:stretch/>
        </p:blipFill>
        <p:spPr>
          <a:xfrm>
            <a:off x="1277257" y="1546916"/>
            <a:ext cx="10726057" cy="4634170"/>
          </a:xfrm>
          <a:prstGeom prst="rect">
            <a:avLst/>
          </a:prstGeom>
        </p:spPr>
      </p:pic>
    </p:spTree>
    <p:extLst>
      <p:ext uri="{BB962C8B-B14F-4D97-AF65-F5344CB8AC3E}">
        <p14:creationId xmlns:p14="http://schemas.microsoft.com/office/powerpoint/2010/main" val="1802715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240AA9-3A15-455F-B5BA-79B727AC4C6E}"/>
              </a:ext>
            </a:extLst>
          </p:cNvPr>
          <p:cNvSpPr>
            <a:spLocks noGrp="1"/>
          </p:cNvSpPr>
          <p:nvPr>
            <p:ph type="body" sz="quarter" idx="16"/>
          </p:nvPr>
        </p:nvSpPr>
        <p:spPr>
          <a:xfrm>
            <a:off x="2395930" y="992450"/>
            <a:ext cx="7368596" cy="608895"/>
          </a:xfrm>
        </p:spPr>
        <p:txBody>
          <a:bodyPr/>
          <a:lstStyle/>
          <a:p>
            <a:r>
              <a:rPr lang="en-US" dirty="0"/>
              <a:t>Source Code for Rolling Dice Cont’d</a:t>
            </a:r>
          </a:p>
        </p:txBody>
      </p:sp>
      <p:sp>
        <p:nvSpPr>
          <p:cNvPr id="4" name="Footer Placeholder 3">
            <a:extLst>
              <a:ext uri="{FF2B5EF4-FFF2-40B4-BE49-F238E27FC236}">
                <a16:creationId xmlns:a16="http://schemas.microsoft.com/office/drawing/2014/main" id="{B1286660-3AFF-4B2B-9CD7-2B85B42039C3}"/>
              </a:ext>
            </a:extLst>
          </p:cNvPr>
          <p:cNvSpPr>
            <a:spLocks noGrp="1"/>
          </p:cNvSpPr>
          <p:nvPr>
            <p:ph type="ftr" sz="quarter" idx="17"/>
          </p:nvPr>
        </p:nvSpPr>
        <p:spPr/>
        <p:txBody>
          <a:bodyPr/>
          <a:lstStyle/>
          <a:p>
            <a:r>
              <a:rPr lang="en-IN" dirty="0"/>
              <a:t>Android Application Development</a:t>
            </a:r>
          </a:p>
        </p:txBody>
      </p:sp>
      <p:sp>
        <p:nvSpPr>
          <p:cNvPr id="5" name="Slide Number Placeholder 4">
            <a:extLst>
              <a:ext uri="{FF2B5EF4-FFF2-40B4-BE49-F238E27FC236}">
                <a16:creationId xmlns:a16="http://schemas.microsoft.com/office/drawing/2014/main" id="{80FBEEA1-108E-4CF2-8181-477B36EF618A}"/>
              </a:ext>
            </a:extLst>
          </p:cNvPr>
          <p:cNvSpPr>
            <a:spLocks noGrp="1"/>
          </p:cNvSpPr>
          <p:nvPr>
            <p:ph type="sldNum" sz="quarter" idx="18"/>
          </p:nvPr>
        </p:nvSpPr>
        <p:spPr/>
        <p:txBody>
          <a:bodyPr/>
          <a:lstStyle/>
          <a:p>
            <a:fld id="{8699F50C-BE38-4BD0-BA84-9B090E1F2B9B}" type="slidenum">
              <a:rPr lang="en-IN" smtClean="0"/>
              <a:t>11</a:t>
            </a:fld>
            <a:endParaRPr lang="en-IN" dirty="0"/>
          </a:p>
        </p:txBody>
      </p:sp>
      <p:sp>
        <p:nvSpPr>
          <p:cNvPr id="6" name="Title 5">
            <a:extLst>
              <a:ext uri="{FF2B5EF4-FFF2-40B4-BE49-F238E27FC236}">
                <a16:creationId xmlns:a16="http://schemas.microsoft.com/office/drawing/2014/main" id="{511CCBA4-DE76-4796-88FD-F326D83794EE}"/>
              </a:ext>
            </a:extLst>
          </p:cNvPr>
          <p:cNvSpPr>
            <a:spLocks noGrp="1"/>
          </p:cNvSpPr>
          <p:nvPr>
            <p:ph type="title"/>
          </p:nvPr>
        </p:nvSpPr>
        <p:spPr>
          <a:xfrm>
            <a:off x="2395930" y="315617"/>
            <a:ext cx="8333222" cy="608895"/>
          </a:xfrm>
        </p:spPr>
        <p:txBody>
          <a:bodyPr>
            <a:normAutofit fontScale="90000"/>
          </a:bodyPr>
          <a:lstStyle/>
          <a:p>
            <a:r>
              <a:rPr lang="en-US" dirty="0"/>
              <a:t>Double Six </a:t>
            </a:r>
          </a:p>
        </p:txBody>
      </p:sp>
      <p:pic>
        <p:nvPicPr>
          <p:cNvPr id="7" name="Picture 6">
            <a:extLst>
              <a:ext uri="{FF2B5EF4-FFF2-40B4-BE49-F238E27FC236}">
                <a16:creationId xmlns:a16="http://schemas.microsoft.com/office/drawing/2014/main" id="{D7F313B9-3266-4BDC-8A83-077BF9AB7335}"/>
              </a:ext>
            </a:extLst>
          </p:cNvPr>
          <p:cNvPicPr>
            <a:picLocks noChangeAspect="1"/>
          </p:cNvPicPr>
          <p:nvPr/>
        </p:nvPicPr>
        <p:blipFill>
          <a:blip r:embed="rId2"/>
          <a:stretch>
            <a:fillRect/>
          </a:stretch>
        </p:blipFill>
        <p:spPr>
          <a:xfrm>
            <a:off x="225396" y="88609"/>
            <a:ext cx="1039483" cy="1208288"/>
          </a:xfrm>
          <a:prstGeom prst="rect">
            <a:avLst/>
          </a:prstGeom>
        </p:spPr>
      </p:pic>
      <p:pic>
        <p:nvPicPr>
          <p:cNvPr id="8" name="Picture 7">
            <a:extLst>
              <a:ext uri="{FF2B5EF4-FFF2-40B4-BE49-F238E27FC236}">
                <a16:creationId xmlns:a16="http://schemas.microsoft.com/office/drawing/2014/main" id="{16EF0785-AAD9-40E8-BA34-D6E8A2A6162A}"/>
              </a:ext>
            </a:extLst>
          </p:cNvPr>
          <p:cNvPicPr>
            <a:picLocks noChangeAspect="1"/>
          </p:cNvPicPr>
          <p:nvPr/>
        </p:nvPicPr>
        <p:blipFill>
          <a:blip r:embed="rId3"/>
          <a:stretch>
            <a:fillRect/>
          </a:stretch>
        </p:blipFill>
        <p:spPr>
          <a:xfrm>
            <a:off x="10734954" y="136525"/>
            <a:ext cx="1152244" cy="963251"/>
          </a:xfrm>
          <a:prstGeom prst="rect">
            <a:avLst/>
          </a:prstGeom>
        </p:spPr>
      </p:pic>
      <p:pic>
        <p:nvPicPr>
          <p:cNvPr id="12" name="Picture 11" descr="A screenshot of a social media post&#10;&#10;Description generated with very high confidence">
            <a:extLst>
              <a:ext uri="{FF2B5EF4-FFF2-40B4-BE49-F238E27FC236}">
                <a16:creationId xmlns:a16="http://schemas.microsoft.com/office/drawing/2014/main" id="{DA14AAD6-DBA5-45FE-9B57-A889128D8D58}"/>
              </a:ext>
            </a:extLst>
          </p:cNvPr>
          <p:cNvPicPr>
            <a:picLocks noChangeAspect="1"/>
          </p:cNvPicPr>
          <p:nvPr/>
        </p:nvPicPr>
        <p:blipFill rotWithShape="1">
          <a:blip r:embed="rId4"/>
          <a:srcRect t="50504" b="1396"/>
          <a:stretch/>
        </p:blipFill>
        <p:spPr>
          <a:xfrm>
            <a:off x="841829" y="1601346"/>
            <a:ext cx="11093231" cy="4755006"/>
          </a:xfrm>
          <a:prstGeom prst="rect">
            <a:avLst/>
          </a:prstGeom>
        </p:spPr>
      </p:pic>
    </p:spTree>
    <p:extLst>
      <p:ext uri="{BB962C8B-B14F-4D97-AF65-F5344CB8AC3E}">
        <p14:creationId xmlns:p14="http://schemas.microsoft.com/office/powerpoint/2010/main" val="2259261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240AA9-3A15-455F-B5BA-79B727AC4C6E}"/>
              </a:ext>
            </a:extLst>
          </p:cNvPr>
          <p:cNvSpPr>
            <a:spLocks noGrp="1"/>
          </p:cNvSpPr>
          <p:nvPr>
            <p:ph type="body" sz="quarter" idx="16"/>
          </p:nvPr>
        </p:nvSpPr>
        <p:spPr>
          <a:xfrm>
            <a:off x="2395930" y="992450"/>
            <a:ext cx="7368596" cy="608895"/>
          </a:xfrm>
        </p:spPr>
        <p:txBody>
          <a:bodyPr/>
          <a:lstStyle/>
          <a:p>
            <a:r>
              <a:rPr lang="en-US" dirty="0"/>
              <a:t>Source Code for Verifying User Session </a:t>
            </a:r>
          </a:p>
        </p:txBody>
      </p:sp>
      <p:sp>
        <p:nvSpPr>
          <p:cNvPr id="4" name="Footer Placeholder 3">
            <a:extLst>
              <a:ext uri="{FF2B5EF4-FFF2-40B4-BE49-F238E27FC236}">
                <a16:creationId xmlns:a16="http://schemas.microsoft.com/office/drawing/2014/main" id="{B1286660-3AFF-4B2B-9CD7-2B85B42039C3}"/>
              </a:ext>
            </a:extLst>
          </p:cNvPr>
          <p:cNvSpPr>
            <a:spLocks noGrp="1"/>
          </p:cNvSpPr>
          <p:nvPr>
            <p:ph type="ftr" sz="quarter" idx="17"/>
          </p:nvPr>
        </p:nvSpPr>
        <p:spPr/>
        <p:txBody>
          <a:bodyPr/>
          <a:lstStyle/>
          <a:p>
            <a:r>
              <a:rPr lang="en-IN" dirty="0"/>
              <a:t>Android Application Development</a:t>
            </a:r>
          </a:p>
        </p:txBody>
      </p:sp>
      <p:sp>
        <p:nvSpPr>
          <p:cNvPr id="5" name="Slide Number Placeholder 4">
            <a:extLst>
              <a:ext uri="{FF2B5EF4-FFF2-40B4-BE49-F238E27FC236}">
                <a16:creationId xmlns:a16="http://schemas.microsoft.com/office/drawing/2014/main" id="{80FBEEA1-108E-4CF2-8181-477B36EF618A}"/>
              </a:ext>
            </a:extLst>
          </p:cNvPr>
          <p:cNvSpPr>
            <a:spLocks noGrp="1"/>
          </p:cNvSpPr>
          <p:nvPr>
            <p:ph type="sldNum" sz="quarter" idx="18"/>
          </p:nvPr>
        </p:nvSpPr>
        <p:spPr/>
        <p:txBody>
          <a:bodyPr/>
          <a:lstStyle/>
          <a:p>
            <a:fld id="{8699F50C-BE38-4BD0-BA84-9B090E1F2B9B}" type="slidenum">
              <a:rPr lang="en-IN" smtClean="0"/>
              <a:t>12</a:t>
            </a:fld>
            <a:endParaRPr lang="en-IN" dirty="0"/>
          </a:p>
        </p:txBody>
      </p:sp>
      <p:sp>
        <p:nvSpPr>
          <p:cNvPr id="6" name="Title 5">
            <a:extLst>
              <a:ext uri="{FF2B5EF4-FFF2-40B4-BE49-F238E27FC236}">
                <a16:creationId xmlns:a16="http://schemas.microsoft.com/office/drawing/2014/main" id="{511CCBA4-DE76-4796-88FD-F326D83794EE}"/>
              </a:ext>
            </a:extLst>
          </p:cNvPr>
          <p:cNvSpPr>
            <a:spLocks noGrp="1"/>
          </p:cNvSpPr>
          <p:nvPr>
            <p:ph type="title"/>
          </p:nvPr>
        </p:nvSpPr>
        <p:spPr>
          <a:xfrm>
            <a:off x="2395930" y="315617"/>
            <a:ext cx="8333222" cy="608895"/>
          </a:xfrm>
        </p:spPr>
        <p:txBody>
          <a:bodyPr>
            <a:normAutofit fontScale="90000"/>
          </a:bodyPr>
          <a:lstStyle/>
          <a:p>
            <a:r>
              <a:rPr lang="en-US" dirty="0"/>
              <a:t>Double Six </a:t>
            </a:r>
          </a:p>
        </p:txBody>
      </p:sp>
      <p:pic>
        <p:nvPicPr>
          <p:cNvPr id="7" name="Picture 6">
            <a:extLst>
              <a:ext uri="{FF2B5EF4-FFF2-40B4-BE49-F238E27FC236}">
                <a16:creationId xmlns:a16="http://schemas.microsoft.com/office/drawing/2014/main" id="{D7F313B9-3266-4BDC-8A83-077BF9AB7335}"/>
              </a:ext>
            </a:extLst>
          </p:cNvPr>
          <p:cNvPicPr>
            <a:picLocks noChangeAspect="1"/>
          </p:cNvPicPr>
          <p:nvPr/>
        </p:nvPicPr>
        <p:blipFill>
          <a:blip r:embed="rId2"/>
          <a:stretch>
            <a:fillRect/>
          </a:stretch>
        </p:blipFill>
        <p:spPr>
          <a:xfrm>
            <a:off x="225396" y="88609"/>
            <a:ext cx="1039483" cy="1208288"/>
          </a:xfrm>
          <a:prstGeom prst="rect">
            <a:avLst/>
          </a:prstGeom>
        </p:spPr>
      </p:pic>
      <p:pic>
        <p:nvPicPr>
          <p:cNvPr id="8" name="Picture 7">
            <a:extLst>
              <a:ext uri="{FF2B5EF4-FFF2-40B4-BE49-F238E27FC236}">
                <a16:creationId xmlns:a16="http://schemas.microsoft.com/office/drawing/2014/main" id="{16EF0785-AAD9-40E8-BA34-D6E8A2A6162A}"/>
              </a:ext>
            </a:extLst>
          </p:cNvPr>
          <p:cNvPicPr>
            <a:picLocks noChangeAspect="1"/>
          </p:cNvPicPr>
          <p:nvPr/>
        </p:nvPicPr>
        <p:blipFill>
          <a:blip r:embed="rId3"/>
          <a:stretch>
            <a:fillRect/>
          </a:stretch>
        </p:blipFill>
        <p:spPr>
          <a:xfrm>
            <a:off x="10734954" y="136525"/>
            <a:ext cx="1152244" cy="963251"/>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5D853361-5794-4EAA-9A2E-5E625E0F7A00}"/>
              </a:ext>
            </a:extLst>
          </p:cNvPr>
          <p:cNvPicPr>
            <a:picLocks noChangeAspect="1"/>
          </p:cNvPicPr>
          <p:nvPr/>
        </p:nvPicPr>
        <p:blipFill>
          <a:blip r:embed="rId4"/>
          <a:stretch>
            <a:fillRect/>
          </a:stretch>
        </p:blipFill>
        <p:spPr>
          <a:xfrm>
            <a:off x="2211507" y="1568925"/>
            <a:ext cx="7368596" cy="4787425"/>
          </a:xfrm>
          <a:prstGeom prst="rect">
            <a:avLst/>
          </a:prstGeom>
        </p:spPr>
      </p:pic>
    </p:spTree>
    <p:extLst>
      <p:ext uri="{BB962C8B-B14F-4D97-AF65-F5344CB8AC3E}">
        <p14:creationId xmlns:p14="http://schemas.microsoft.com/office/powerpoint/2010/main" val="1161722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title="Skyline">
            <a:extLst>
              <a:ext uri="{FF2B5EF4-FFF2-40B4-BE49-F238E27FC236}">
                <a16:creationId xmlns:a16="http://schemas.microsoft.com/office/drawing/2014/main" id="{6B070BD8-8610-4F64-A93A-41F46C39ECA6}"/>
              </a:ext>
            </a:extLst>
          </p:cNvPr>
          <p:cNvPicPr>
            <a:picLocks noGrp="1" noChangeAspect="1"/>
          </p:cNvPicPr>
          <p:nvPr>
            <p:ph type="pic" sz="quarter" idx="13"/>
          </p:nvPr>
        </p:nvPicPr>
        <p:blipFill>
          <a:blip r:embed="rId4"/>
          <a:srcRect t="9408" b="9408"/>
          <a:stretch>
            <a:fillRect/>
          </a:stretch>
        </p:blipFill>
        <p:spPr>
          <a:xfrm>
            <a:off x="327252" y="326570"/>
            <a:ext cx="11473542" cy="6204859"/>
          </a:xfrm>
        </p:spPr>
      </p:pic>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1392561" y="187798"/>
            <a:ext cx="8333222" cy="939798"/>
          </a:xfrm>
        </p:spPr>
        <p:txBody>
          <a:bodyPr/>
          <a:lstStyle/>
          <a:p>
            <a:r>
              <a:rPr lang="en-US" b="0" dirty="0">
                <a:solidFill>
                  <a:schemeClr val="tx1"/>
                </a:solidFill>
                <a:latin typeface="Calibri Light" panose="020F0302020204030204" pitchFamily="34" charset="0"/>
                <a:cs typeface="Calibri Light" panose="020F0302020204030204" pitchFamily="34" charset="0"/>
              </a:rPr>
              <a:t>Double Six Demo</a:t>
            </a:r>
            <a:endParaRPr lang="en-IN" b="0" dirty="0">
              <a:solidFill>
                <a:schemeClr val="tx1"/>
              </a:solidFill>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32393335-1776-49D7-8DDC-C635C600E6BD}"/>
              </a:ext>
            </a:extLst>
          </p:cNvPr>
          <p:cNvPicPr>
            <a:picLocks noChangeAspect="1"/>
          </p:cNvPicPr>
          <p:nvPr/>
        </p:nvPicPr>
        <p:blipFill>
          <a:blip r:embed="rId5"/>
          <a:stretch>
            <a:fillRect/>
          </a:stretch>
        </p:blipFill>
        <p:spPr>
          <a:xfrm>
            <a:off x="547009" y="0"/>
            <a:ext cx="1129379" cy="1315395"/>
          </a:xfrm>
          <a:prstGeom prst="rect">
            <a:avLst/>
          </a:prstGeom>
        </p:spPr>
      </p:pic>
      <p:pic>
        <p:nvPicPr>
          <p:cNvPr id="5" name="Double_Six_Demo">
            <a:hlinkClick r:id="" action="ppaction://media"/>
            <a:extLst>
              <a:ext uri="{FF2B5EF4-FFF2-40B4-BE49-F238E27FC236}">
                <a16:creationId xmlns:a16="http://schemas.microsoft.com/office/drawing/2014/main" id="{B5266CED-EAFF-40C8-9845-A023C19334D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1733" y="1060831"/>
            <a:ext cx="7614050" cy="5537363"/>
          </a:xfrm>
          <a:prstGeom prst="rect">
            <a:avLst/>
          </a:prstGeom>
        </p:spPr>
      </p:pic>
    </p:spTree>
    <p:extLst>
      <p:ext uri="{BB962C8B-B14F-4D97-AF65-F5344CB8AC3E}">
        <p14:creationId xmlns:p14="http://schemas.microsoft.com/office/powerpoint/2010/main" val="200922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0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p:txBody>
          <a:bodyPr/>
          <a:lstStyle/>
          <a:p>
            <a:r>
              <a:rPr lang="en-IN" dirty="0"/>
              <a:t>Thank </a:t>
            </a:r>
            <a:r>
              <a:rPr lang="en-IN" b="0" dirty="0"/>
              <a:t>You.</a:t>
            </a:r>
          </a:p>
        </p:txBody>
      </p:sp>
      <p:sp>
        <p:nvSpPr>
          <p:cNvPr id="14" name="Text Placeholder 13">
            <a:extLst>
              <a:ext uri="{FF2B5EF4-FFF2-40B4-BE49-F238E27FC236}">
                <a16:creationId xmlns:a16="http://schemas.microsoft.com/office/drawing/2014/main" id="{B6611344-9447-438E-873C-299AF4110B03}"/>
              </a:ext>
            </a:extLst>
          </p:cNvPr>
          <p:cNvSpPr>
            <a:spLocks noGrp="1"/>
          </p:cNvSpPr>
          <p:nvPr>
            <p:ph type="body" sz="quarter" idx="15"/>
          </p:nvPr>
        </p:nvSpPr>
        <p:spPr/>
        <p:txBody>
          <a:bodyPr/>
          <a:lstStyle/>
          <a:p>
            <a:r>
              <a:rPr lang="en-IN" dirty="0"/>
              <a:t>K.O.D Inc</a:t>
            </a:r>
          </a:p>
        </p:txBody>
      </p:sp>
      <p:pic>
        <p:nvPicPr>
          <p:cNvPr id="5" name="Picture Placeholder 4" descr="A picture containing game, indoor&#10;&#10;Description generated with very high confidence">
            <a:extLst>
              <a:ext uri="{FF2B5EF4-FFF2-40B4-BE49-F238E27FC236}">
                <a16:creationId xmlns:a16="http://schemas.microsoft.com/office/drawing/2014/main" id="{0C9871B5-6CF2-46E2-B9D7-AF7D860E5750}"/>
              </a:ext>
            </a:extLst>
          </p:cNvPr>
          <p:cNvPicPr>
            <a:picLocks noGrp="1" noChangeAspect="1"/>
          </p:cNvPicPr>
          <p:nvPr>
            <p:ph type="pic" sz="quarter" idx="13"/>
          </p:nvPr>
        </p:nvPicPr>
        <p:blipFill>
          <a:blip r:embed="rId2"/>
          <a:srcRect l="6891" r="6891"/>
          <a:stretch>
            <a:fillRect/>
          </a:stretch>
        </p:blipFill>
        <p:spPr>
          <a:xfrm>
            <a:off x="1683398" y="860944"/>
            <a:ext cx="4692323" cy="5137089"/>
          </a:xfrm>
        </p:spPr>
      </p:pic>
    </p:spTree>
    <p:extLst>
      <p:ext uri="{BB962C8B-B14F-4D97-AF65-F5344CB8AC3E}">
        <p14:creationId xmlns:p14="http://schemas.microsoft.com/office/powerpoint/2010/main" val="226095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3030583" y="36727"/>
            <a:ext cx="4911633" cy="910581"/>
          </a:xfrm>
        </p:spPr>
        <p:txBody>
          <a:bodyPr/>
          <a:lstStyle/>
          <a:p>
            <a:r>
              <a:rPr lang="en-IN" b="0" dirty="0">
                <a:latin typeface="Calibri Light" panose="020F0302020204030204" pitchFamily="34" charset="0"/>
              </a:rPr>
              <a:t>Double Six Overview</a:t>
            </a:r>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2014330" y="1320501"/>
            <a:ext cx="7818783" cy="2108499"/>
          </a:xfrm>
        </p:spPr>
        <p:txBody>
          <a:bodyPr>
            <a:noAutofit/>
          </a:bodyPr>
          <a:lstStyle/>
          <a:p>
            <a:pPr algn="ctr"/>
            <a:r>
              <a:rPr lang="en-US" sz="3600" dirty="0"/>
              <a:t>Double Six is a Gaming Application enabling players from around the world to experience a real time dice toss on their mobile devices. Players can connect and place bets for the highest roll of the dice. Players are then rewarded based on their scores in relation to other players’ scores. </a:t>
            </a:r>
          </a:p>
        </p:txBody>
      </p:sp>
      <p:pic>
        <p:nvPicPr>
          <p:cNvPr id="14" name="Picture Placeholder 13" descr="A picture containing game, indoor&#10;&#10;Description generated with very high confidence">
            <a:extLst>
              <a:ext uri="{FF2B5EF4-FFF2-40B4-BE49-F238E27FC236}">
                <a16:creationId xmlns:a16="http://schemas.microsoft.com/office/drawing/2014/main" id="{F04E6482-1566-4CFE-A86E-68492E45C102}"/>
              </a:ext>
            </a:extLst>
          </p:cNvPr>
          <p:cNvPicPr>
            <a:picLocks noGrp="1" noChangeAspect="1"/>
          </p:cNvPicPr>
          <p:nvPr>
            <p:ph type="pic" sz="quarter" idx="13"/>
          </p:nvPr>
        </p:nvPicPr>
        <p:blipFill>
          <a:blip r:embed="rId2"/>
          <a:srcRect l="6891" r="6891"/>
          <a:stretch>
            <a:fillRect/>
          </a:stretch>
        </p:blipFill>
        <p:spPr>
          <a:xfrm>
            <a:off x="199155" y="118824"/>
            <a:ext cx="1428420" cy="1656968"/>
          </a:xfrm>
        </p:spPr>
      </p:pic>
    </p:spTree>
    <p:extLst>
      <p:ext uri="{BB962C8B-B14F-4D97-AF65-F5344CB8AC3E}">
        <p14:creationId xmlns:p14="http://schemas.microsoft.com/office/powerpoint/2010/main" val="4292661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a:xfrm>
            <a:off x="1678007" y="-91895"/>
            <a:ext cx="7342622" cy="1215566"/>
          </a:xfrm>
        </p:spPr>
        <p:txBody>
          <a:bodyPr/>
          <a:lstStyle/>
          <a:p>
            <a:r>
              <a:rPr lang="en-IN" b="0" dirty="0"/>
              <a:t>Double Six </a:t>
            </a:r>
          </a:p>
        </p:txBody>
      </p:sp>
      <p:sp>
        <p:nvSpPr>
          <p:cNvPr id="43" name="Text Placeholder 8">
            <a:extLst>
              <a:ext uri="{FF2B5EF4-FFF2-40B4-BE49-F238E27FC236}">
                <a16:creationId xmlns:a16="http://schemas.microsoft.com/office/drawing/2014/main" id="{EA7C22CB-613A-4C0B-90B3-4A405F793D3C}"/>
              </a:ext>
            </a:extLst>
          </p:cNvPr>
          <p:cNvSpPr>
            <a:spLocks noGrp="1"/>
          </p:cNvSpPr>
          <p:nvPr>
            <p:ph type="body" sz="quarter" idx="13"/>
          </p:nvPr>
        </p:nvSpPr>
        <p:spPr>
          <a:xfrm>
            <a:off x="1678008" y="1246950"/>
            <a:ext cx="7342621" cy="608895"/>
          </a:xfrm>
        </p:spPr>
        <p:txBody>
          <a:bodyPr/>
          <a:lstStyle/>
          <a:p>
            <a:r>
              <a:rPr lang="da-DK" dirty="0"/>
              <a:t>Application Sleek UI Design – Tabbed Layout</a:t>
            </a:r>
            <a:endParaRPr lang="en-IN" dirty="0"/>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888826" y="1894786"/>
            <a:ext cx="6644088" cy="4578585"/>
          </a:xfrm>
        </p:spPr>
        <p:txBody>
          <a:bodyPr>
            <a:normAutofit/>
          </a:bodyPr>
          <a:lstStyle/>
          <a:p>
            <a:pPr lvl="0" algn="just"/>
            <a:r>
              <a:rPr lang="en-US" dirty="0"/>
              <a:t>Tabs  organize and allow navigation between groups of content that are related and at the same level of hierarchy.</a:t>
            </a:r>
          </a:p>
          <a:p>
            <a:pPr lvl="0" algn="just"/>
            <a:r>
              <a:rPr lang="en-US" dirty="0"/>
              <a:t>Each tab contains content that is distinct from other tabs. The tabs in Double Six present different sections of the app; Lobby, Wallet and Miner.</a:t>
            </a:r>
          </a:p>
          <a:p>
            <a:pPr lvl="0" algn="just"/>
            <a:r>
              <a:rPr lang="en-US" dirty="0"/>
              <a:t>For a fluid, crisp and user friendly interface, Double Six Tab Labels are short and to the point with icons.</a:t>
            </a:r>
          </a:p>
        </p:txBody>
      </p:sp>
      <p:pic>
        <p:nvPicPr>
          <p:cNvPr id="59" name="Picture Placeholder 58" title="Building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2"/>
          <a:srcRect l="13492" r="13492"/>
          <a:stretch>
            <a:fillRect/>
          </a:stretch>
        </p:blipFill>
        <p:spPr>
          <a:xfrm>
            <a:off x="6170179" y="1435100"/>
            <a:ext cx="6021821" cy="5422900"/>
          </a:xfrm>
        </p:spPr>
      </p:pic>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IN" dirty="0"/>
              <a:t>Android Application Development </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IN" smtClean="0"/>
              <a:pPr/>
              <a:t>3</a:t>
            </a:fld>
            <a:endParaRPr lang="en-IN" dirty="0"/>
          </a:p>
        </p:txBody>
      </p:sp>
      <p:pic>
        <p:nvPicPr>
          <p:cNvPr id="2" name="Picture 1">
            <a:extLst>
              <a:ext uri="{FF2B5EF4-FFF2-40B4-BE49-F238E27FC236}">
                <a16:creationId xmlns:a16="http://schemas.microsoft.com/office/drawing/2014/main" id="{7F627864-37B1-4E53-8001-FD479B52C519}"/>
              </a:ext>
            </a:extLst>
          </p:cNvPr>
          <p:cNvPicPr>
            <a:picLocks noChangeAspect="1"/>
          </p:cNvPicPr>
          <p:nvPr/>
        </p:nvPicPr>
        <p:blipFill>
          <a:blip r:embed="rId3"/>
          <a:stretch>
            <a:fillRect/>
          </a:stretch>
        </p:blipFill>
        <p:spPr>
          <a:xfrm>
            <a:off x="365954" y="142924"/>
            <a:ext cx="1045744" cy="1215566"/>
          </a:xfrm>
          <a:prstGeom prst="rect">
            <a:avLst/>
          </a:prstGeom>
        </p:spPr>
      </p:pic>
      <p:pic>
        <p:nvPicPr>
          <p:cNvPr id="16" name="Picture 15">
            <a:extLst>
              <a:ext uri="{FF2B5EF4-FFF2-40B4-BE49-F238E27FC236}">
                <a16:creationId xmlns:a16="http://schemas.microsoft.com/office/drawing/2014/main" id="{1C1CF3D1-74C8-436B-81D4-9054F26FF25A}"/>
              </a:ext>
            </a:extLst>
          </p:cNvPr>
          <p:cNvPicPr>
            <a:picLocks noChangeAspect="1"/>
          </p:cNvPicPr>
          <p:nvPr/>
        </p:nvPicPr>
        <p:blipFill>
          <a:blip r:embed="rId4"/>
          <a:stretch>
            <a:fillRect/>
          </a:stretch>
        </p:blipFill>
        <p:spPr>
          <a:xfrm>
            <a:off x="10940962" y="198211"/>
            <a:ext cx="1152244" cy="963251"/>
          </a:xfrm>
          <a:prstGeom prst="rect">
            <a:avLst/>
          </a:prstGeom>
        </p:spPr>
      </p:pic>
    </p:spTree>
    <p:extLst>
      <p:ext uri="{BB962C8B-B14F-4D97-AF65-F5344CB8AC3E}">
        <p14:creationId xmlns:p14="http://schemas.microsoft.com/office/powerpoint/2010/main" val="182351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a:xfrm>
            <a:off x="1968051" y="507549"/>
            <a:ext cx="3111708" cy="639718"/>
          </a:xfrm>
        </p:spPr>
        <p:txBody>
          <a:bodyPr>
            <a:normAutofit fontScale="90000"/>
          </a:bodyPr>
          <a:lstStyle/>
          <a:p>
            <a:r>
              <a:rPr lang="en-IN" b="0" dirty="0"/>
              <a:t>Double Six </a:t>
            </a:r>
          </a:p>
        </p:txBody>
      </p:sp>
      <p:sp>
        <p:nvSpPr>
          <p:cNvPr id="43" name="Text Placeholder 8">
            <a:extLst>
              <a:ext uri="{FF2B5EF4-FFF2-40B4-BE49-F238E27FC236}">
                <a16:creationId xmlns:a16="http://schemas.microsoft.com/office/drawing/2014/main" id="{EA7C22CB-613A-4C0B-90B3-4A405F793D3C}"/>
              </a:ext>
            </a:extLst>
          </p:cNvPr>
          <p:cNvSpPr>
            <a:spLocks noGrp="1"/>
          </p:cNvSpPr>
          <p:nvPr>
            <p:ph type="body" sz="quarter" idx="13"/>
          </p:nvPr>
        </p:nvSpPr>
        <p:spPr>
          <a:xfrm>
            <a:off x="1968051" y="1258749"/>
            <a:ext cx="7342621" cy="608895"/>
          </a:xfrm>
        </p:spPr>
        <p:txBody>
          <a:bodyPr/>
          <a:lstStyle/>
          <a:p>
            <a:r>
              <a:rPr lang="da-DK" dirty="0"/>
              <a:t>Application Sleek UI Design – Tabbed Layout</a:t>
            </a:r>
            <a:endParaRPr lang="en-IN" dirty="0"/>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1052489" y="1979126"/>
            <a:ext cx="8526939" cy="1447656"/>
          </a:xfrm>
        </p:spPr>
        <p:txBody>
          <a:bodyPr>
            <a:normAutofit/>
          </a:bodyPr>
          <a:lstStyle/>
          <a:p>
            <a:pPr lvl="0"/>
            <a:r>
              <a:rPr lang="en-US" dirty="0"/>
              <a:t>Double Six Uses the MaterializeCSS framework to achieve Google’s material design with its predefined app components such as tabs. </a:t>
            </a:r>
          </a:p>
        </p:txBody>
      </p:sp>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IN" dirty="0"/>
              <a:t>Android Application Development </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IN" smtClean="0"/>
              <a:pPr/>
              <a:t>4</a:t>
            </a:fld>
            <a:endParaRPr lang="en-IN" dirty="0"/>
          </a:p>
        </p:txBody>
      </p:sp>
      <p:pic>
        <p:nvPicPr>
          <p:cNvPr id="2" name="Picture 1">
            <a:extLst>
              <a:ext uri="{FF2B5EF4-FFF2-40B4-BE49-F238E27FC236}">
                <a16:creationId xmlns:a16="http://schemas.microsoft.com/office/drawing/2014/main" id="{7F627864-37B1-4E53-8001-FD479B52C519}"/>
              </a:ext>
            </a:extLst>
          </p:cNvPr>
          <p:cNvPicPr>
            <a:picLocks noChangeAspect="1"/>
          </p:cNvPicPr>
          <p:nvPr/>
        </p:nvPicPr>
        <p:blipFill>
          <a:blip r:embed="rId2"/>
          <a:stretch>
            <a:fillRect/>
          </a:stretch>
        </p:blipFill>
        <p:spPr>
          <a:xfrm>
            <a:off x="365954" y="142924"/>
            <a:ext cx="1426588" cy="1658256"/>
          </a:xfrm>
          <a:prstGeom prst="rect">
            <a:avLst/>
          </a:prstGeom>
        </p:spPr>
      </p:pic>
      <p:pic>
        <p:nvPicPr>
          <p:cNvPr id="16" name="Picture 15">
            <a:extLst>
              <a:ext uri="{FF2B5EF4-FFF2-40B4-BE49-F238E27FC236}">
                <a16:creationId xmlns:a16="http://schemas.microsoft.com/office/drawing/2014/main" id="{1C1CF3D1-74C8-436B-81D4-9054F26FF25A}"/>
              </a:ext>
            </a:extLst>
          </p:cNvPr>
          <p:cNvPicPr>
            <a:picLocks noChangeAspect="1"/>
          </p:cNvPicPr>
          <p:nvPr/>
        </p:nvPicPr>
        <p:blipFill>
          <a:blip r:embed="rId3"/>
          <a:stretch>
            <a:fillRect/>
          </a:stretch>
        </p:blipFill>
        <p:spPr>
          <a:xfrm>
            <a:off x="10940962" y="198211"/>
            <a:ext cx="1152244" cy="963251"/>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084A10A4-FF37-4666-8627-A92CF6DB7F54}"/>
              </a:ext>
            </a:extLst>
          </p:cNvPr>
          <p:cNvPicPr>
            <a:picLocks noChangeAspect="1"/>
          </p:cNvPicPr>
          <p:nvPr/>
        </p:nvPicPr>
        <p:blipFill>
          <a:blip r:embed="rId4"/>
          <a:stretch>
            <a:fillRect/>
          </a:stretch>
        </p:blipFill>
        <p:spPr>
          <a:xfrm>
            <a:off x="2969286" y="2917370"/>
            <a:ext cx="9222714" cy="3940630"/>
          </a:xfrm>
          <a:prstGeom prst="rect">
            <a:avLst/>
          </a:prstGeom>
        </p:spPr>
      </p:pic>
    </p:spTree>
    <p:extLst>
      <p:ext uri="{BB962C8B-B14F-4D97-AF65-F5344CB8AC3E}">
        <p14:creationId xmlns:p14="http://schemas.microsoft.com/office/powerpoint/2010/main" val="3876108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a:xfrm>
            <a:off x="1968051" y="507549"/>
            <a:ext cx="3111708" cy="639718"/>
          </a:xfrm>
        </p:spPr>
        <p:txBody>
          <a:bodyPr>
            <a:normAutofit fontScale="90000"/>
          </a:bodyPr>
          <a:lstStyle/>
          <a:p>
            <a:r>
              <a:rPr lang="en-IN" b="0" dirty="0"/>
              <a:t>Double Six </a:t>
            </a:r>
          </a:p>
        </p:txBody>
      </p:sp>
      <p:sp>
        <p:nvSpPr>
          <p:cNvPr id="43" name="Text Placeholder 8">
            <a:extLst>
              <a:ext uri="{FF2B5EF4-FFF2-40B4-BE49-F238E27FC236}">
                <a16:creationId xmlns:a16="http://schemas.microsoft.com/office/drawing/2014/main" id="{EA7C22CB-613A-4C0B-90B3-4A405F793D3C}"/>
              </a:ext>
            </a:extLst>
          </p:cNvPr>
          <p:cNvSpPr>
            <a:spLocks noGrp="1"/>
          </p:cNvSpPr>
          <p:nvPr>
            <p:ph type="body" sz="quarter" idx="13"/>
          </p:nvPr>
        </p:nvSpPr>
        <p:spPr>
          <a:xfrm>
            <a:off x="1968051" y="1258749"/>
            <a:ext cx="7342621" cy="608895"/>
          </a:xfrm>
        </p:spPr>
        <p:txBody>
          <a:bodyPr/>
          <a:lstStyle/>
          <a:p>
            <a:r>
              <a:rPr lang="da-DK" dirty="0"/>
              <a:t>Layered Architecture</a:t>
            </a:r>
            <a:endParaRPr lang="en-IN" dirty="0"/>
          </a:p>
        </p:txBody>
      </p:sp>
      <p:pic>
        <p:nvPicPr>
          <p:cNvPr id="4" name="Content Placeholder 3" descr="A screenshot of a cell phone&#10;&#10;Description generated with very high confidence">
            <a:extLst>
              <a:ext uri="{FF2B5EF4-FFF2-40B4-BE49-F238E27FC236}">
                <a16:creationId xmlns:a16="http://schemas.microsoft.com/office/drawing/2014/main" id="{8D87455C-B0C7-452C-9FE5-2B76E167BA44}"/>
              </a:ext>
            </a:extLst>
          </p:cNvPr>
          <p:cNvPicPr>
            <a:picLocks noGrp="1" noChangeAspect="1"/>
          </p:cNvPicPr>
          <p:nvPr>
            <p:ph idx="1"/>
          </p:nvPr>
        </p:nvPicPr>
        <p:blipFill>
          <a:blip r:embed="rId2"/>
          <a:stretch>
            <a:fillRect/>
          </a:stretch>
        </p:blipFill>
        <p:spPr>
          <a:xfrm>
            <a:off x="3190815" y="1979612"/>
            <a:ext cx="4897091" cy="4370839"/>
          </a:xfrm>
        </p:spPr>
      </p:pic>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IN" dirty="0"/>
              <a:t>Android Application Development </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IN" smtClean="0"/>
              <a:pPr/>
              <a:t>5</a:t>
            </a:fld>
            <a:endParaRPr lang="en-IN" dirty="0"/>
          </a:p>
        </p:txBody>
      </p:sp>
      <p:pic>
        <p:nvPicPr>
          <p:cNvPr id="2" name="Picture 1">
            <a:extLst>
              <a:ext uri="{FF2B5EF4-FFF2-40B4-BE49-F238E27FC236}">
                <a16:creationId xmlns:a16="http://schemas.microsoft.com/office/drawing/2014/main" id="{7F627864-37B1-4E53-8001-FD479B52C519}"/>
              </a:ext>
            </a:extLst>
          </p:cNvPr>
          <p:cNvPicPr>
            <a:picLocks noChangeAspect="1"/>
          </p:cNvPicPr>
          <p:nvPr/>
        </p:nvPicPr>
        <p:blipFill>
          <a:blip r:embed="rId3"/>
          <a:stretch>
            <a:fillRect/>
          </a:stretch>
        </p:blipFill>
        <p:spPr>
          <a:xfrm>
            <a:off x="365954" y="142924"/>
            <a:ext cx="1350457" cy="1569762"/>
          </a:xfrm>
          <a:prstGeom prst="rect">
            <a:avLst/>
          </a:prstGeom>
        </p:spPr>
      </p:pic>
      <p:pic>
        <p:nvPicPr>
          <p:cNvPr id="16" name="Picture 15">
            <a:extLst>
              <a:ext uri="{FF2B5EF4-FFF2-40B4-BE49-F238E27FC236}">
                <a16:creationId xmlns:a16="http://schemas.microsoft.com/office/drawing/2014/main" id="{1C1CF3D1-74C8-436B-81D4-9054F26FF25A}"/>
              </a:ext>
            </a:extLst>
          </p:cNvPr>
          <p:cNvPicPr>
            <a:picLocks noChangeAspect="1"/>
          </p:cNvPicPr>
          <p:nvPr/>
        </p:nvPicPr>
        <p:blipFill>
          <a:blip r:embed="rId4"/>
          <a:stretch>
            <a:fillRect/>
          </a:stretch>
        </p:blipFill>
        <p:spPr>
          <a:xfrm>
            <a:off x="10940962" y="198211"/>
            <a:ext cx="1152244" cy="963251"/>
          </a:xfrm>
          <a:prstGeom prst="rect">
            <a:avLst/>
          </a:prstGeom>
        </p:spPr>
      </p:pic>
    </p:spTree>
    <p:extLst>
      <p:ext uri="{BB962C8B-B14F-4D97-AF65-F5344CB8AC3E}">
        <p14:creationId xmlns:p14="http://schemas.microsoft.com/office/powerpoint/2010/main" val="164500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1857354" y="431774"/>
            <a:ext cx="7342622" cy="829128"/>
          </a:xfrm>
        </p:spPr>
        <p:txBody>
          <a:bodyPr>
            <a:normAutofit/>
          </a:bodyPr>
          <a:lstStyle/>
          <a:p>
            <a:r>
              <a:rPr lang="en-IN" b="0" dirty="0"/>
              <a:t>Double Six</a:t>
            </a:r>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883283" y="2372401"/>
            <a:ext cx="4942829" cy="3346228"/>
          </a:xfrm>
        </p:spPr>
        <p:txBody>
          <a:bodyPr>
            <a:normAutofit/>
          </a:bodyPr>
          <a:lstStyle/>
          <a:p>
            <a:pPr lvl="0"/>
            <a:r>
              <a:rPr lang="en-US" dirty="0"/>
              <a:t> Android OS</a:t>
            </a:r>
          </a:p>
          <a:p>
            <a:pPr lvl="0"/>
            <a:r>
              <a:rPr lang="en-US" dirty="0"/>
              <a:t>Minimum Android Version: 4.4(KitKat) API level 19. </a:t>
            </a:r>
          </a:p>
          <a:p>
            <a:pPr lvl="0"/>
            <a:r>
              <a:rPr lang="en-US" dirty="0"/>
              <a:t>Requires Internet connection</a:t>
            </a:r>
          </a:p>
          <a:p>
            <a:pPr lvl="0"/>
            <a:r>
              <a:rPr lang="en-US" dirty="0"/>
              <a:t>Requires email set up for user verification.</a:t>
            </a:r>
          </a:p>
          <a:p>
            <a:pPr lvl="0"/>
            <a:r>
              <a:rPr lang="en-US" dirty="0"/>
              <a:t>PayPal account </a:t>
            </a:r>
          </a:p>
        </p:txBody>
      </p:sp>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IN" dirty="0"/>
              <a:t>Android Application Development </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IN" smtClean="0"/>
              <a:pPr/>
              <a:t>6</a:t>
            </a:fld>
            <a:endParaRPr lang="en-IN" dirty="0"/>
          </a:p>
        </p:txBody>
      </p:sp>
      <p:pic>
        <p:nvPicPr>
          <p:cNvPr id="2" name="Picture 1">
            <a:extLst>
              <a:ext uri="{FF2B5EF4-FFF2-40B4-BE49-F238E27FC236}">
                <a16:creationId xmlns:a16="http://schemas.microsoft.com/office/drawing/2014/main" id="{0E92825F-9095-4551-A636-EC69AB243A32}"/>
              </a:ext>
            </a:extLst>
          </p:cNvPr>
          <p:cNvPicPr>
            <a:picLocks noChangeAspect="1"/>
          </p:cNvPicPr>
          <p:nvPr/>
        </p:nvPicPr>
        <p:blipFill>
          <a:blip r:embed="rId2"/>
          <a:stretch>
            <a:fillRect/>
          </a:stretch>
        </p:blipFill>
        <p:spPr>
          <a:xfrm>
            <a:off x="210169" y="186193"/>
            <a:ext cx="1346229" cy="1564847"/>
          </a:xfrm>
          <a:prstGeom prst="rect">
            <a:avLst/>
          </a:prstGeom>
        </p:spPr>
      </p:pic>
      <p:sp>
        <p:nvSpPr>
          <p:cNvPr id="5" name="Text Placeholder 4">
            <a:extLst>
              <a:ext uri="{FF2B5EF4-FFF2-40B4-BE49-F238E27FC236}">
                <a16:creationId xmlns:a16="http://schemas.microsoft.com/office/drawing/2014/main" id="{7FA62131-6150-4BBA-B93C-1EC4D243A7D7}"/>
              </a:ext>
            </a:extLst>
          </p:cNvPr>
          <p:cNvSpPr>
            <a:spLocks noGrp="1"/>
          </p:cNvSpPr>
          <p:nvPr>
            <p:ph type="body" sz="quarter" idx="13"/>
          </p:nvPr>
        </p:nvSpPr>
        <p:spPr>
          <a:xfrm>
            <a:off x="1802891" y="1323284"/>
            <a:ext cx="7342631" cy="775104"/>
          </a:xfrm>
        </p:spPr>
        <p:txBody>
          <a:bodyPr/>
          <a:lstStyle/>
          <a:p>
            <a:r>
              <a:rPr lang="en-US" dirty="0"/>
              <a:t>Requirements and Configuration</a:t>
            </a:r>
          </a:p>
        </p:txBody>
      </p:sp>
      <p:pic>
        <p:nvPicPr>
          <p:cNvPr id="18" name="Picture Placeholder 17" descr="A close up of a device&#10;&#10;Description generated with high confidence">
            <a:extLst>
              <a:ext uri="{FF2B5EF4-FFF2-40B4-BE49-F238E27FC236}">
                <a16:creationId xmlns:a16="http://schemas.microsoft.com/office/drawing/2014/main" id="{CBCE7CE8-15F5-4732-9268-3DADF6ABFAC5}"/>
              </a:ext>
            </a:extLst>
          </p:cNvPr>
          <p:cNvPicPr>
            <a:picLocks noGrp="1" noChangeAspect="1"/>
          </p:cNvPicPr>
          <p:nvPr>
            <p:ph type="pic" sz="quarter" idx="10"/>
          </p:nvPr>
        </p:nvPicPr>
        <p:blipFill>
          <a:blip r:embed="rId3"/>
          <a:srcRect l="27131" r="27131"/>
          <a:stretch>
            <a:fillRect/>
          </a:stretch>
        </p:blipFill>
        <p:spPr>
          <a:xfrm>
            <a:off x="6604000" y="0"/>
            <a:ext cx="5588000" cy="6872249"/>
          </a:xfrm>
        </p:spPr>
      </p:pic>
    </p:spTree>
    <p:extLst>
      <p:ext uri="{BB962C8B-B14F-4D97-AF65-F5344CB8AC3E}">
        <p14:creationId xmlns:p14="http://schemas.microsoft.com/office/powerpoint/2010/main" val="972005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2020102" y="239833"/>
            <a:ext cx="8333222" cy="1147969"/>
          </a:xfrm>
        </p:spPr>
        <p:txBody>
          <a:bodyPr/>
          <a:lstStyle/>
          <a:p>
            <a:r>
              <a:rPr lang="en-ZA" b="0" dirty="0"/>
              <a:t>Double Six </a:t>
            </a:r>
            <a:endParaRPr lang="en-IN"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a:xfrm>
            <a:off x="2020102" y="1319395"/>
            <a:ext cx="7368596" cy="608895"/>
          </a:xfrm>
        </p:spPr>
        <p:txBody>
          <a:bodyPr/>
          <a:lstStyle/>
          <a:p>
            <a:r>
              <a:rPr lang="da-DK" dirty="0"/>
              <a:t>Deployment Environment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0698" y="2104888"/>
            <a:ext cx="3761016" cy="781188"/>
          </a:xfrm>
        </p:spPr>
        <p:txBody>
          <a:bodyPr>
            <a:normAutofit/>
          </a:bodyPr>
          <a:lstStyle/>
          <a:p>
            <a:r>
              <a:rPr lang="en-IN" sz="2400" dirty="0"/>
              <a:t>Google Play Store Overview</a:t>
            </a:r>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520388" y="2886076"/>
            <a:ext cx="5475290" cy="3232149"/>
          </a:xfrm>
        </p:spPr>
        <p:txBody>
          <a:bodyPr>
            <a:normAutofit fontScale="85000" lnSpcReduction="20000"/>
          </a:bodyPr>
          <a:lstStyle/>
          <a:p>
            <a:pPr>
              <a:buClr>
                <a:schemeClr val="accent2"/>
              </a:buClr>
            </a:pPr>
            <a:r>
              <a:rPr lang="en-IN" dirty="0"/>
              <a:t>The number of available apps in the Google play Store was most recently placed at 2.6 million apps in December 2018 after surpassing 1 million apps in July 2013. Google play was originally launched in October 2008 under the name Android Market. As of July 2018, the top grossing Android apps worldwide included gaming apps such as Pokémon Go and Candy Crush Saga. With Gaming being Double Six’ Main Category and Casino it’s sub- category we aim to attract Android Smartphone Users from all over the world. This app is a free to download app and rely on monetization via in-game purchases and advertisements. </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p:txBody>
          <a:bodyPr>
            <a:normAutofit fontScale="92500"/>
          </a:bodyPr>
          <a:lstStyle/>
          <a:p>
            <a:r>
              <a:rPr lang="en-IN" dirty="0"/>
              <a:t>Google Play Developer Policy Centre</a:t>
            </a:r>
          </a:p>
        </p:txBody>
      </p:sp>
      <p:sp>
        <p:nvSpPr>
          <p:cNvPr id="18" name="Content Placeholder 17">
            <a:extLst>
              <a:ext uri="{FF2B5EF4-FFF2-40B4-BE49-F238E27FC236}">
                <a16:creationId xmlns:a16="http://schemas.microsoft.com/office/drawing/2014/main" id="{C955AFB3-173C-4848-B3E9-1375591B297E}"/>
              </a:ext>
            </a:extLst>
          </p:cNvPr>
          <p:cNvSpPr>
            <a:spLocks noGrp="1"/>
          </p:cNvSpPr>
          <p:nvPr>
            <p:ph sz="quarter" idx="15"/>
          </p:nvPr>
        </p:nvSpPr>
        <p:spPr/>
        <p:txBody>
          <a:bodyPr/>
          <a:lstStyle/>
          <a:p>
            <a:pPr>
              <a:buClr>
                <a:schemeClr val="accent2"/>
              </a:buClr>
            </a:pPr>
            <a:r>
              <a:rPr lang="en-IN" dirty="0"/>
              <a:t>Double Six and all its affiliates will abide by all the rules and regulations defined under the Google Developer Policy Centre. </a:t>
            </a:r>
          </a:p>
          <a:p>
            <a:pPr>
              <a:buClr>
                <a:schemeClr val="accent2"/>
              </a:buClr>
            </a:pPr>
            <a:r>
              <a:rPr lang="en-IN" dirty="0">
                <a:hlinkClick r:id="rId2"/>
              </a:rPr>
              <a:t>https://play.google.com/about/restricted-content/gambling/gambling-ads/</a:t>
            </a:r>
            <a:r>
              <a:rPr lang="en-IN" dirty="0"/>
              <a:t> </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IN" dirty="0"/>
              <a:t>Android Application Development </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IN" smtClean="0"/>
              <a:pPr/>
              <a:t>7</a:t>
            </a:fld>
            <a:endParaRPr lang="en-IN" dirty="0"/>
          </a:p>
        </p:txBody>
      </p:sp>
      <p:pic>
        <p:nvPicPr>
          <p:cNvPr id="2" name="Picture 1">
            <a:extLst>
              <a:ext uri="{FF2B5EF4-FFF2-40B4-BE49-F238E27FC236}">
                <a16:creationId xmlns:a16="http://schemas.microsoft.com/office/drawing/2014/main" id="{60BE5E3E-9301-4ABA-96A3-38D9FB450775}"/>
              </a:ext>
            </a:extLst>
          </p:cNvPr>
          <p:cNvPicPr>
            <a:picLocks noChangeAspect="1"/>
          </p:cNvPicPr>
          <p:nvPr/>
        </p:nvPicPr>
        <p:blipFill>
          <a:blip r:embed="rId3"/>
          <a:stretch>
            <a:fillRect/>
          </a:stretch>
        </p:blipFill>
        <p:spPr>
          <a:xfrm>
            <a:off x="307915" y="208507"/>
            <a:ext cx="1426588" cy="1658256"/>
          </a:xfrm>
          <a:prstGeom prst="rect">
            <a:avLst/>
          </a:prstGeom>
        </p:spPr>
      </p:pic>
      <p:sp>
        <p:nvSpPr>
          <p:cNvPr id="3" name="TextBox 2">
            <a:extLst>
              <a:ext uri="{FF2B5EF4-FFF2-40B4-BE49-F238E27FC236}">
                <a16:creationId xmlns:a16="http://schemas.microsoft.com/office/drawing/2014/main" id="{260A67F9-7C18-4AEE-93D8-0167E666E0A9}"/>
              </a:ext>
            </a:extLst>
          </p:cNvPr>
          <p:cNvSpPr txBox="1"/>
          <p:nvPr/>
        </p:nvSpPr>
        <p:spPr>
          <a:xfrm>
            <a:off x="10740571" y="239833"/>
            <a:ext cx="114351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a:t>DS</a:t>
            </a:r>
          </a:p>
        </p:txBody>
      </p:sp>
      <p:pic>
        <p:nvPicPr>
          <p:cNvPr id="5" name="Picture 4">
            <a:extLst>
              <a:ext uri="{FF2B5EF4-FFF2-40B4-BE49-F238E27FC236}">
                <a16:creationId xmlns:a16="http://schemas.microsoft.com/office/drawing/2014/main" id="{BD6A112B-226C-4FA5-A018-DB2D4BB68619}"/>
              </a:ext>
            </a:extLst>
          </p:cNvPr>
          <p:cNvPicPr>
            <a:picLocks noChangeAspect="1"/>
          </p:cNvPicPr>
          <p:nvPr/>
        </p:nvPicPr>
        <p:blipFill>
          <a:blip r:embed="rId4"/>
          <a:stretch>
            <a:fillRect/>
          </a:stretch>
        </p:blipFill>
        <p:spPr>
          <a:xfrm>
            <a:off x="1775630" y="1872389"/>
            <a:ext cx="2055343" cy="608895"/>
          </a:xfrm>
          <a:prstGeom prst="rect">
            <a:avLst/>
          </a:prstGeom>
        </p:spPr>
      </p:pic>
    </p:spTree>
    <p:extLst>
      <p:ext uri="{BB962C8B-B14F-4D97-AF65-F5344CB8AC3E}">
        <p14:creationId xmlns:p14="http://schemas.microsoft.com/office/powerpoint/2010/main" val="3891516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2020102" y="185973"/>
            <a:ext cx="8333222" cy="700192"/>
          </a:xfrm>
        </p:spPr>
        <p:txBody>
          <a:bodyPr/>
          <a:lstStyle/>
          <a:p>
            <a:r>
              <a:rPr lang="en-ZA" b="0" dirty="0"/>
              <a:t>Double Six </a:t>
            </a:r>
            <a:endParaRPr lang="en-IN"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a:xfrm>
            <a:off x="2020102" y="763972"/>
            <a:ext cx="7368596" cy="411014"/>
          </a:xfrm>
        </p:spPr>
        <p:txBody>
          <a:bodyPr/>
          <a:lstStyle/>
          <a:p>
            <a:r>
              <a:rPr lang="da-DK" dirty="0"/>
              <a:t>Deployment Environment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2020102" y="967288"/>
            <a:ext cx="6927024" cy="416443"/>
          </a:xfrm>
        </p:spPr>
        <p:txBody>
          <a:bodyPr>
            <a:normAutofit fontScale="92500" lnSpcReduction="10000"/>
          </a:bodyPr>
          <a:lstStyle/>
          <a:p>
            <a:r>
              <a:rPr lang="en-IN" sz="2400" dirty="0"/>
              <a:t>Google Play Developer Policy Centre</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IN" dirty="0"/>
              <a:t>Android Application Development</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IN" smtClean="0"/>
              <a:pPr/>
              <a:t>8</a:t>
            </a:fld>
            <a:endParaRPr lang="en-IN" dirty="0"/>
          </a:p>
        </p:txBody>
      </p:sp>
      <p:pic>
        <p:nvPicPr>
          <p:cNvPr id="2" name="Picture 1">
            <a:extLst>
              <a:ext uri="{FF2B5EF4-FFF2-40B4-BE49-F238E27FC236}">
                <a16:creationId xmlns:a16="http://schemas.microsoft.com/office/drawing/2014/main" id="{60BE5E3E-9301-4ABA-96A3-38D9FB450775}"/>
              </a:ext>
            </a:extLst>
          </p:cNvPr>
          <p:cNvPicPr>
            <a:picLocks noChangeAspect="1"/>
          </p:cNvPicPr>
          <p:nvPr/>
        </p:nvPicPr>
        <p:blipFill>
          <a:blip r:embed="rId2"/>
          <a:stretch>
            <a:fillRect/>
          </a:stretch>
        </p:blipFill>
        <p:spPr>
          <a:xfrm>
            <a:off x="307915" y="208507"/>
            <a:ext cx="1426588" cy="1658256"/>
          </a:xfrm>
          <a:prstGeom prst="rect">
            <a:avLst/>
          </a:prstGeom>
        </p:spPr>
      </p:pic>
      <p:sp>
        <p:nvSpPr>
          <p:cNvPr id="3" name="TextBox 2">
            <a:extLst>
              <a:ext uri="{FF2B5EF4-FFF2-40B4-BE49-F238E27FC236}">
                <a16:creationId xmlns:a16="http://schemas.microsoft.com/office/drawing/2014/main" id="{260A67F9-7C18-4AEE-93D8-0167E666E0A9}"/>
              </a:ext>
            </a:extLst>
          </p:cNvPr>
          <p:cNvSpPr txBox="1"/>
          <p:nvPr/>
        </p:nvSpPr>
        <p:spPr>
          <a:xfrm>
            <a:off x="10740571" y="239833"/>
            <a:ext cx="114351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a:t>DS</a:t>
            </a:r>
          </a:p>
        </p:txBody>
      </p:sp>
      <p:pic>
        <p:nvPicPr>
          <p:cNvPr id="12" name="Content Placeholder 11" descr="A screenshot of a social media post&#10;&#10;Description generated with very high confidence">
            <a:extLst>
              <a:ext uri="{FF2B5EF4-FFF2-40B4-BE49-F238E27FC236}">
                <a16:creationId xmlns:a16="http://schemas.microsoft.com/office/drawing/2014/main" id="{84BB1320-9813-448E-BE7A-6FFF2D3D1F02}"/>
              </a:ext>
            </a:extLst>
          </p:cNvPr>
          <p:cNvPicPr>
            <a:picLocks noGrp="1" noChangeAspect="1"/>
          </p:cNvPicPr>
          <p:nvPr>
            <p:ph sz="half" idx="13"/>
          </p:nvPr>
        </p:nvPicPr>
        <p:blipFill>
          <a:blip r:embed="rId3"/>
          <a:stretch>
            <a:fillRect/>
          </a:stretch>
        </p:blipFill>
        <p:spPr>
          <a:xfrm>
            <a:off x="1734503" y="1383732"/>
            <a:ext cx="9890471" cy="4972618"/>
          </a:xfrm>
        </p:spPr>
      </p:pic>
    </p:spTree>
    <p:extLst>
      <p:ext uri="{BB962C8B-B14F-4D97-AF65-F5344CB8AC3E}">
        <p14:creationId xmlns:p14="http://schemas.microsoft.com/office/powerpoint/2010/main" val="4139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3">
            <a:extLst>
              <a:ext uri="{FF2B5EF4-FFF2-40B4-BE49-F238E27FC236}">
                <a16:creationId xmlns:a16="http://schemas.microsoft.com/office/drawing/2014/main" id="{92896B42-4638-40D0-8887-7AB8D1D86B3D}"/>
              </a:ext>
            </a:extLst>
          </p:cNvPr>
          <p:cNvSpPr>
            <a:spLocks noGrp="1"/>
          </p:cNvSpPr>
          <p:nvPr>
            <p:ph type="title"/>
          </p:nvPr>
        </p:nvSpPr>
        <p:spPr>
          <a:xfrm>
            <a:off x="1737878" y="551543"/>
            <a:ext cx="8333222" cy="805454"/>
          </a:xfrm>
        </p:spPr>
        <p:txBody>
          <a:bodyPr/>
          <a:lstStyle/>
          <a:p>
            <a:r>
              <a:rPr lang="en-ZA" b="0" dirty="0"/>
              <a:t>Double Six </a:t>
            </a:r>
            <a:endParaRPr lang="en-IN" b="0" dirty="0"/>
          </a:p>
        </p:txBody>
      </p:sp>
      <p:sp>
        <p:nvSpPr>
          <p:cNvPr id="17" name="Text Placeholder 18">
            <a:extLst>
              <a:ext uri="{FF2B5EF4-FFF2-40B4-BE49-F238E27FC236}">
                <a16:creationId xmlns:a16="http://schemas.microsoft.com/office/drawing/2014/main" id="{D7CE36F2-C321-46C5-AFD9-00917224D390}"/>
              </a:ext>
            </a:extLst>
          </p:cNvPr>
          <p:cNvSpPr>
            <a:spLocks noGrp="1"/>
          </p:cNvSpPr>
          <p:nvPr>
            <p:ph type="body" sz="quarter" idx="16"/>
          </p:nvPr>
        </p:nvSpPr>
        <p:spPr>
          <a:xfrm>
            <a:off x="1737878" y="1359788"/>
            <a:ext cx="7368596" cy="608895"/>
          </a:xfrm>
        </p:spPr>
        <p:txBody>
          <a:bodyPr/>
          <a:lstStyle/>
          <a:p>
            <a:r>
              <a:rPr lang="da-DK" dirty="0"/>
              <a:t>Deployment Environment </a:t>
            </a:r>
          </a:p>
        </p:txBody>
      </p:sp>
      <p:sp>
        <p:nvSpPr>
          <p:cNvPr id="33" name="Text Placeholder 32">
            <a:extLst>
              <a:ext uri="{FF2B5EF4-FFF2-40B4-BE49-F238E27FC236}">
                <a16:creationId xmlns:a16="http://schemas.microsoft.com/office/drawing/2014/main" id="{7CFD0302-279C-8A48-9E27-AD5B08D6501E}"/>
              </a:ext>
            </a:extLst>
          </p:cNvPr>
          <p:cNvSpPr>
            <a:spLocks noGrp="1"/>
          </p:cNvSpPr>
          <p:nvPr>
            <p:ph type="body" sz="quarter" idx="19"/>
          </p:nvPr>
        </p:nvSpPr>
        <p:spPr/>
        <p:txBody>
          <a:bodyPr/>
          <a:lstStyle/>
          <a:p>
            <a:pPr>
              <a:buClr>
                <a:schemeClr val="accent2"/>
              </a:buClr>
            </a:pPr>
            <a:r>
              <a:rPr lang="en-IN" dirty="0"/>
              <a:t>Of the 2.6 million apps in the play store, 0.33% belong to the Casino category, 8.29% belong to the Education category and 7.43% percent belong to the Entertainment category. Other categories include Business, Lifestyle, Tools, Personalization etc. Double Six will be deployed in the Casino category adding to the 8,580 apps which make up that category.</a:t>
            </a:r>
          </a:p>
        </p:txBody>
      </p:sp>
      <p:graphicFrame>
        <p:nvGraphicFramePr>
          <p:cNvPr id="34" name="Chart Placeholder 24" descr="Cylindrical chart">
            <a:extLst>
              <a:ext uri="{FF2B5EF4-FFF2-40B4-BE49-F238E27FC236}">
                <a16:creationId xmlns:a16="http://schemas.microsoft.com/office/drawing/2014/main" id="{71FC94C7-3179-A442-AB05-74D7AFF60709}"/>
              </a:ext>
            </a:extLst>
          </p:cNvPr>
          <p:cNvGraphicFramePr>
            <a:graphicFrameLocks noGrp="1"/>
          </p:cNvGraphicFramePr>
          <p:nvPr>
            <p:ph type="chart" sz="quarter" idx="10"/>
            <p:extLst>
              <p:ext uri="{D42A27DB-BD31-4B8C-83A1-F6EECF244321}">
                <p14:modId xmlns:p14="http://schemas.microsoft.com/office/powerpoint/2010/main" val="3351369269"/>
              </p:ext>
            </p:extLst>
          </p:nvPr>
        </p:nvGraphicFramePr>
        <p:xfrm>
          <a:off x="5085027" y="1432560"/>
          <a:ext cx="7106973" cy="4657090"/>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7"/>
          </p:nvPr>
        </p:nvSpPr>
        <p:spPr/>
        <p:txBody>
          <a:bodyPr/>
          <a:lstStyle/>
          <a:p>
            <a:r>
              <a:rPr lang="en-IN" dirty="0"/>
              <a:t>Android Application Development </a:t>
            </a:r>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IN" smtClean="0"/>
              <a:pPr/>
              <a:t>9</a:t>
            </a:fld>
            <a:endParaRPr lang="en-IN" dirty="0"/>
          </a:p>
        </p:txBody>
      </p:sp>
      <p:pic>
        <p:nvPicPr>
          <p:cNvPr id="2" name="Picture 1">
            <a:extLst>
              <a:ext uri="{FF2B5EF4-FFF2-40B4-BE49-F238E27FC236}">
                <a16:creationId xmlns:a16="http://schemas.microsoft.com/office/drawing/2014/main" id="{8E4785B3-B08C-45DF-AD31-B093AE0522BD}"/>
              </a:ext>
            </a:extLst>
          </p:cNvPr>
          <p:cNvPicPr>
            <a:picLocks noChangeAspect="1"/>
          </p:cNvPicPr>
          <p:nvPr/>
        </p:nvPicPr>
        <p:blipFill>
          <a:blip r:embed="rId3"/>
          <a:stretch>
            <a:fillRect/>
          </a:stretch>
        </p:blipFill>
        <p:spPr>
          <a:xfrm>
            <a:off x="311290" y="310427"/>
            <a:ext cx="1426588" cy="1658256"/>
          </a:xfrm>
          <a:prstGeom prst="rect">
            <a:avLst/>
          </a:prstGeom>
        </p:spPr>
      </p:pic>
      <p:pic>
        <p:nvPicPr>
          <p:cNvPr id="5" name="Picture 4">
            <a:extLst>
              <a:ext uri="{FF2B5EF4-FFF2-40B4-BE49-F238E27FC236}">
                <a16:creationId xmlns:a16="http://schemas.microsoft.com/office/drawing/2014/main" id="{D11F7F52-8E9F-432C-9144-793CD6FC926B}"/>
              </a:ext>
            </a:extLst>
          </p:cNvPr>
          <p:cNvPicPr>
            <a:picLocks noChangeAspect="1"/>
          </p:cNvPicPr>
          <p:nvPr/>
        </p:nvPicPr>
        <p:blipFill>
          <a:blip r:embed="rId4"/>
          <a:stretch>
            <a:fillRect/>
          </a:stretch>
        </p:blipFill>
        <p:spPr>
          <a:xfrm>
            <a:off x="10921566" y="136525"/>
            <a:ext cx="1152244" cy="963251"/>
          </a:xfrm>
          <a:prstGeom prst="rect">
            <a:avLst/>
          </a:prstGeom>
        </p:spPr>
      </p:pic>
    </p:spTree>
    <p:extLst>
      <p:ext uri="{BB962C8B-B14F-4D97-AF65-F5344CB8AC3E}">
        <p14:creationId xmlns:p14="http://schemas.microsoft.com/office/powerpoint/2010/main" val="310042212"/>
      </p:ext>
    </p:extLst>
  </p:cSld>
  <p:clrMapOvr>
    <a:masterClrMapping/>
  </p:clrMapOvr>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03 Presentation Layout_CA - v6" id="{E989BABB-6CAC-4B7A-BEDD-AC8E941209AD}" vid="{8EB46C3B-1734-4DB1-861E-420A63F4C2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4D15D6-87BC-477C-8E91-9F90829C2FC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19A80A7-0DD1-4CF4-ABD5-362A6549C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9AA90D-A39D-4F83-B1BD-92099B1CAD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Hexagon presentation light</Template>
  <TotalTime>0</TotalTime>
  <Words>531</Words>
  <Application>Microsoft Office PowerPoint</Application>
  <PresentationFormat>Widescreen</PresentationFormat>
  <Paragraphs>67</Paragraphs>
  <Slides>14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Calibri</vt:lpstr>
      <vt:lpstr>Calibri Light</vt:lpstr>
      <vt:lpstr>CiscoSans ExtraLight</vt:lpstr>
      <vt:lpstr>Gill Sans SemiBold</vt:lpstr>
      <vt:lpstr>Times New Roman</vt:lpstr>
      <vt:lpstr>Office Theme</vt:lpstr>
      <vt:lpstr>Double Six</vt:lpstr>
      <vt:lpstr>Double Six Overview</vt:lpstr>
      <vt:lpstr>Double Six </vt:lpstr>
      <vt:lpstr>Double Six </vt:lpstr>
      <vt:lpstr>Double Six </vt:lpstr>
      <vt:lpstr>Double Six</vt:lpstr>
      <vt:lpstr>Double Six </vt:lpstr>
      <vt:lpstr>Double Six </vt:lpstr>
      <vt:lpstr>Double Six </vt:lpstr>
      <vt:lpstr>Double Six </vt:lpstr>
      <vt:lpstr>Double Six </vt:lpstr>
      <vt:lpstr>Double Six </vt:lpstr>
      <vt:lpstr>Double Six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2018-12-09T05:02:55Z</dcterms:created>
  <dcterms:modified xsi:type="dcterms:W3CDTF">2018-12-10T12:48:40Z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